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36213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B04E28-33B2-40D7-A524-5E0FB2F1517E}" type="datetimeFigureOut">
              <a:rPr lang="en-US" smtClean="0"/>
              <a:t>30-Dec-18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42804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216261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2026472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2136311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2049611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3287584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3616232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604655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411493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04E28-33B2-40D7-A524-5E0FB2F1517E}" type="datetimeFigureOut">
              <a:rPr lang="en-US" smtClean="0"/>
              <a:t>30-Dec-18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608125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B04E28-33B2-40D7-A524-5E0FB2F1517E}" type="datetimeFigureOut">
              <a:rPr lang="en-US" smtClean="0"/>
              <a:t>30-Dec-18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716564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B04E28-33B2-40D7-A524-5E0FB2F1517E}" type="datetimeFigureOut">
              <a:rPr lang="en-US" smtClean="0"/>
              <a:t>30-Dec-18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207575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B04E28-33B2-40D7-A524-5E0FB2F1517E}" type="datetimeFigureOut">
              <a:rPr lang="en-US" smtClean="0"/>
              <a:t>30-Dec-18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2587198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04E28-33B2-40D7-A524-5E0FB2F1517E}" type="datetimeFigureOut">
              <a:rPr lang="en-US" smtClean="0"/>
              <a:t>30-Dec-18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327088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B04E28-33B2-40D7-A524-5E0FB2F1517E}" type="datetimeFigureOut">
              <a:rPr lang="en-US" smtClean="0"/>
              <a:t>30-Dec-18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1010609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DB04E28-33B2-40D7-A524-5E0FB2F1517E}" type="datetimeFigureOut">
              <a:rPr lang="en-US" smtClean="0"/>
              <a:t>30-Dec-18</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40F5A6E0-5C08-434C-BFCB-9400455665CE}" type="slidenum">
              <a:rPr lang="en-US" smtClean="0"/>
              <a:t>‹#›</a:t>
            </a:fld>
            <a:endParaRPr lang="en-US"/>
          </a:p>
        </p:txBody>
      </p:sp>
    </p:spTree>
    <p:extLst>
      <p:ext uri="{BB962C8B-B14F-4D97-AF65-F5344CB8AC3E}">
        <p14:creationId xmlns:p14="http://schemas.microsoft.com/office/powerpoint/2010/main" val="397960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DB04E28-33B2-40D7-A524-5E0FB2F1517E}" type="datetimeFigureOut">
              <a:rPr lang="en-US" smtClean="0"/>
              <a:t>30-Dec-18</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0F5A6E0-5C08-434C-BFCB-9400455665CE}" type="slidenum">
              <a:rPr lang="en-US" smtClean="0"/>
              <a:t>‹#›</a:t>
            </a:fld>
            <a:endParaRPr lang="en-US"/>
          </a:p>
        </p:txBody>
      </p:sp>
    </p:spTree>
    <p:extLst>
      <p:ext uri="{BB962C8B-B14F-4D97-AF65-F5344CB8AC3E}">
        <p14:creationId xmlns:p14="http://schemas.microsoft.com/office/powerpoint/2010/main" val="33350546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ccess_control" TargetMode="External"/><Relationship Id="rId3" Type="http://schemas.openxmlformats.org/officeDocument/2006/relationships/hyperlink" Target="https://en.wikipedia.org/wiki/Vulnerability_(computer_science)" TargetMode="External"/><Relationship Id="rId7" Type="http://schemas.openxmlformats.org/officeDocument/2006/relationships/hyperlink" Target="https://en.wikipedia.org/wiki/Web_page" TargetMode="External"/><Relationship Id="rId2" Type="http://schemas.openxmlformats.org/officeDocument/2006/relationships/hyperlink" Target="https://en.wikipedia.org/wiki/Computer_security" TargetMode="External"/><Relationship Id="rId1" Type="http://schemas.openxmlformats.org/officeDocument/2006/relationships/slideLayout" Target="../slideLayouts/slideLayout7.xml"/><Relationship Id="rId6" Type="http://schemas.openxmlformats.org/officeDocument/2006/relationships/hyperlink" Target="https://en.wikipedia.org/wiki/Client-side_script" TargetMode="External"/><Relationship Id="rId11" Type="http://schemas.openxmlformats.org/officeDocument/2006/relationships/hyperlink" Target="https://en.wikipedia.org/wiki/HackerOne" TargetMode="External"/><Relationship Id="rId5" Type="http://schemas.openxmlformats.org/officeDocument/2006/relationships/hyperlink" Target="https://en.wikipedia.org/wiki/Code_injection" TargetMode="External"/><Relationship Id="rId10" Type="http://schemas.openxmlformats.org/officeDocument/2006/relationships/hyperlink" Target="https://en.wikipedia.org/wiki/Symantec" TargetMode="External"/><Relationship Id="rId4" Type="http://schemas.openxmlformats.org/officeDocument/2006/relationships/hyperlink" Target="https://en.wikipedia.org/wiki/Web_application" TargetMode="External"/><Relationship Id="rId9" Type="http://schemas.openxmlformats.org/officeDocument/2006/relationships/hyperlink" Target="https://en.wikipedia.org/wiki/Same-origin_policy"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leettime.net/xsslab1/"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83788" y="284860"/>
            <a:ext cx="1039067" cy="707886"/>
          </a:xfrm>
          <a:prstGeom prst="rect">
            <a:avLst/>
          </a:prstGeom>
          <a:noFill/>
        </p:spPr>
        <p:txBody>
          <a:bodyPr wrap="none" lIns="91440" tIns="45720" rIns="91440" bIns="45720">
            <a:spAutoFit/>
          </a:bodyPr>
          <a:lstStyle/>
          <a:p>
            <a:pPr algn="ctr"/>
            <a:r>
              <a:rPr lang="en-US" sz="4000" u="sng" cap="none" spc="0" dirty="0" smtClean="0">
                <a:ln w="0"/>
                <a:solidFill>
                  <a:srgbClr val="FF0000"/>
                </a:solidFill>
                <a:effectLst>
                  <a:outerShdw blurRad="38100" dist="38100" dir="2700000" algn="tl">
                    <a:srgbClr val="000000">
                      <a:alpha val="43137"/>
                    </a:srgbClr>
                  </a:outerShdw>
                </a:effectLst>
                <a:latin typeface="Eras Demi ITC" panose="020B0805030504020804" pitchFamily="34" charset="0"/>
                <a:ea typeface="Cambria Math" panose="02040503050406030204" pitchFamily="18" charset="0"/>
              </a:rPr>
              <a:t>XSS</a:t>
            </a:r>
            <a:endParaRPr lang="en-US" sz="4000" u="sng" cap="none" spc="0" dirty="0">
              <a:ln w="0"/>
              <a:solidFill>
                <a:srgbClr val="FF0000"/>
              </a:solidFill>
              <a:effectLst>
                <a:outerShdw blurRad="38100" dist="38100" dir="2700000" algn="tl">
                  <a:srgbClr val="000000">
                    <a:alpha val="43137"/>
                  </a:srgbClr>
                </a:outerShdw>
              </a:effectLst>
              <a:latin typeface="Eras Demi ITC" panose="020B0805030504020804" pitchFamily="34" charset="0"/>
              <a:ea typeface="Cambria Math" panose="02040503050406030204" pitchFamily="18" charset="0"/>
            </a:endParaRPr>
          </a:p>
        </p:txBody>
      </p:sp>
      <p:sp>
        <p:nvSpPr>
          <p:cNvPr id="5" name="Rectangle 4"/>
          <p:cNvSpPr/>
          <p:nvPr/>
        </p:nvSpPr>
        <p:spPr>
          <a:xfrm>
            <a:off x="743313" y="1238570"/>
            <a:ext cx="10520015" cy="5047536"/>
          </a:xfrm>
          <a:prstGeom prst="rect">
            <a:avLst/>
          </a:prstGeom>
          <a:ln>
            <a:solidFill>
              <a:schemeClr val="tx1"/>
            </a:solidFill>
          </a:ln>
          <a:effectLst>
            <a:glow rad="101600">
              <a:schemeClr val="accent6">
                <a:satMod val="175000"/>
                <a:alpha val="40000"/>
              </a:schemeClr>
            </a:glow>
          </a:effectLst>
        </p:spPr>
        <p:txBody>
          <a:bodyPr wrap="square">
            <a:spAutoFit/>
          </a:bodyPr>
          <a:lstStyle/>
          <a:p>
            <a:r>
              <a:rPr lang="en-US" sz="2400" b="1" dirty="0" smtClean="0">
                <a:effectLst>
                  <a:outerShdw blurRad="38100" dist="38100" dir="2700000" algn="tl">
                    <a:srgbClr val="000000">
                      <a:alpha val="43137"/>
                    </a:srgbClr>
                  </a:outerShdw>
                </a:effectLst>
              </a:rPr>
              <a:t>Author Name</a:t>
            </a:r>
            <a:r>
              <a:rPr lang="en-US" sz="2400" dirty="0" smtClean="0">
                <a:effectLst>
                  <a:outerShdw blurRad="38100" dist="38100" dir="2700000" algn="tl">
                    <a:srgbClr val="000000">
                      <a:alpha val="43137"/>
                    </a:srgbClr>
                  </a:outerShdw>
                </a:effectLst>
              </a:rPr>
              <a:t>:- </a:t>
            </a:r>
            <a:r>
              <a:rPr lang="en-US" sz="2400" dirty="0" smtClean="0">
                <a:solidFill>
                  <a:srgbClr val="FF0000"/>
                </a:solidFill>
                <a:latin typeface="Verdana" panose="020B0604030504040204" pitchFamily="34" charset="0"/>
                <a:ea typeface="Verdana" panose="020B0604030504040204" pitchFamily="34" charset="0"/>
              </a:rPr>
              <a:t>Shashi Kant</a:t>
            </a:r>
            <a:endParaRPr lang="en-US" dirty="0">
              <a:solidFill>
                <a:srgbClr val="FF0000"/>
              </a:solidFill>
              <a:latin typeface="Verdana" panose="020B0604030504040204" pitchFamily="34" charset="0"/>
              <a:ea typeface="Verdana" panose="020B0604030504040204" pitchFamily="34" charset="0"/>
            </a:endParaRPr>
          </a:p>
          <a:p>
            <a:r>
              <a:rPr lang="en-US" sz="2400" b="1" dirty="0" smtClean="0">
                <a:effectLst>
                  <a:outerShdw blurRad="38100" dist="38100" dir="2700000" algn="tl">
                    <a:srgbClr val="000000">
                      <a:alpha val="43137"/>
                    </a:srgbClr>
                  </a:outerShdw>
                </a:effectLst>
              </a:rPr>
              <a:t>Inspired by</a:t>
            </a:r>
            <a:r>
              <a:rPr lang="en-US" sz="2400" dirty="0" smtClean="0">
                <a:effectLst>
                  <a:outerShdw blurRad="38100" dist="38100" dir="2700000" algn="tl">
                    <a:srgbClr val="000000">
                      <a:alpha val="43137"/>
                    </a:srgbClr>
                  </a:outerShdw>
                </a:effectLst>
              </a:rPr>
              <a:t>:- </a:t>
            </a:r>
            <a:r>
              <a:rPr lang="en-US" dirty="0" err="1" smtClean="0"/>
              <a:t>Souvik</a:t>
            </a:r>
            <a:r>
              <a:rPr lang="en-US" dirty="0" smtClean="0"/>
              <a:t> </a:t>
            </a:r>
            <a:r>
              <a:rPr lang="en-US" dirty="0" err="1" smtClean="0"/>
              <a:t>SIr</a:t>
            </a:r>
            <a:endParaRPr lang="en-US" dirty="0" smtClean="0"/>
          </a:p>
          <a:p>
            <a:endParaRPr lang="en-US" dirty="0" smtClean="0"/>
          </a:p>
          <a:p>
            <a:r>
              <a:rPr lang="en-US" sz="2400" b="1" dirty="0" smtClean="0">
                <a:solidFill>
                  <a:srgbClr val="FF0000"/>
                </a:solidFill>
                <a:effectLst>
                  <a:outerShdw blurRad="38100" dist="38100" dir="2700000" algn="tl">
                    <a:srgbClr val="000000">
                      <a:alpha val="43137"/>
                    </a:srgbClr>
                  </a:outerShdw>
                </a:effectLst>
              </a:rPr>
              <a:t>Date</a:t>
            </a:r>
            <a:r>
              <a:rPr lang="en-US" sz="2400" dirty="0" smtClean="0">
                <a:solidFill>
                  <a:srgbClr val="FF0000"/>
                </a:solidFill>
                <a:effectLst>
                  <a:outerShdw blurRad="38100" dist="38100" dir="2700000" algn="tl">
                    <a:srgbClr val="000000">
                      <a:alpha val="43137"/>
                    </a:srgbClr>
                  </a:outerShdw>
                </a:effectLst>
              </a:rPr>
              <a:t>:- </a:t>
            </a:r>
            <a:r>
              <a:rPr lang="en-US" dirty="0" smtClean="0">
                <a:solidFill>
                  <a:srgbClr val="FF0000"/>
                </a:solidFill>
              </a:rPr>
              <a:t>27/12/2018</a:t>
            </a:r>
          </a:p>
          <a:p>
            <a:endParaRPr lang="en-US" dirty="0" smtClean="0"/>
          </a:p>
          <a:p>
            <a:r>
              <a:rPr lang="en-US" sz="2400" b="1" dirty="0" smtClean="0">
                <a:effectLst>
                  <a:outerShdw blurRad="38100" dist="38100" dir="2700000" algn="tl">
                    <a:srgbClr val="000000">
                      <a:alpha val="43137"/>
                    </a:srgbClr>
                  </a:outerShdw>
                </a:effectLst>
              </a:rPr>
              <a:t>Now before starting let’s  see what </a:t>
            </a:r>
            <a:r>
              <a:rPr lang="en-US" sz="2400" b="1" dirty="0" smtClean="0">
                <a:effectLst>
                  <a:outerShdw blurRad="38100" dist="38100" dir="2700000" algn="tl">
                    <a:srgbClr val="000000">
                      <a:alpha val="43137"/>
                    </a:srgbClr>
                  </a:outerShdw>
                </a:effectLst>
              </a:rPr>
              <a:t>XSS</a:t>
            </a:r>
            <a:r>
              <a:rPr lang="en-US" sz="2400" b="1" dirty="0" smtClean="0">
                <a:effectLst>
                  <a:outerShdw blurRad="38100" dist="38100" dir="2700000" algn="tl">
                    <a:srgbClr val="000000">
                      <a:alpha val="43137"/>
                    </a:srgbClr>
                  </a:outerShdw>
                </a:effectLst>
              </a:rPr>
              <a:t> </a:t>
            </a:r>
            <a:r>
              <a:rPr lang="en-US" sz="2400" b="1" dirty="0" smtClean="0">
                <a:effectLst>
                  <a:outerShdw blurRad="38100" dist="38100" dir="2700000" algn="tl">
                    <a:srgbClr val="000000">
                      <a:alpha val="43137"/>
                    </a:srgbClr>
                  </a:outerShdw>
                </a:effectLst>
              </a:rPr>
              <a:t>is--</a:t>
            </a:r>
          </a:p>
          <a:p>
            <a:endParaRPr lang="en-US" sz="2800" dirty="0" smtClean="0">
              <a:effectLst>
                <a:outerShdw blurRad="38100" dist="38100" dir="2700000" algn="tl">
                  <a:srgbClr val="000000">
                    <a:alpha val="43137"/>
                  </a:srgbClr>
                </a:outerShdw>
              </a:effectLst>
            </a:endParaRPr>
          </a:p>
          <a:p>
            <a:r>
              <a:rPr lang="en-US" b="1" dirty="0"/>
              <a:t>Cross-site scripting</a:t>
            </a:r>
            <a:r>
              <a:rPr lang="en-US" dirty="0"/>
              <a:t>, also known as </a:t>
            </a:r>
            <a:r>
              <a:rPr lang="en-US" b="1" dirty="0"/>
              <a:t>XSS</a:t>
            </a:r>
            <a:r>
              <a:rPr lang="en-US" dirty="0"/>
              <a:t>, is a type of </a:t>
            </a:r>
            <a:r>
              <a:rPr lang="en-US" dirty="0" smtClean="0">
                <a:solidFill>
                  <a:srgbClr val="FF0000"/>
                </a:solidFill>
                <a:hlinkClick r:id="rId2" tooltip="Computer security"/>
              </a:rPr>
              <a:t>computer security</a:t>
            </a:r>
            <a:r>
              <a:rPr lang="en-US" dirty="0" smtClean="0">
                <a:solidFill>
                  <a:srgbClr val="FF0000"/>
                </a:solidFill>
              </a:rPr>
              <a:t> </a:t>
            </a:r>
            <a:r>
              <a:rPr lang="en-US" dirty="0" smtClean="0">
                <a:solidFill>
                  <a:srgbClr val="FF0000"/>
                </a:solidFill>
                <a:hlinkClick r:id="rId3" tooltip="Vulnerability (computer science)"/>
              </a:rPr>
              <a:t>vulnerability</a:t>
            </a:r>
            <a:r>
              <a:rPr lang="en-US" dirty="0"/>
              <a:t> typically found in </a:t>
            </a:r>
            <a:r>
              <a:rPr lang="en-US" dirty="0">
                <a:solidFill>
                  <a:srgbClr val="FF0000"/>
                </a:solidFill>
                <a:hlinkClick r:id="rId4" tooltip="Web application"/>
              </a:rPr>
              <a:t>web </a:t>
            </a:r>
            <a:r>
              <a:rPr lang="en-US" dirty="0" smtClean="0">
                <a:solidFill>
                  <a:srgbClr val="FF0000"/>
                </a:solidFill>
                <a:hlinkClick r:id="rId4" tooltip="Web application"/>
              </a:rPr>
              <a:t>applications</a:t>
            </a:r>
            <a:r>
              <a:rPr lang="en-US" dirty="0"/>
              <a:t>. XSS enables attackers to </a:t>
            </a:r>
            <a:r>
              <a:rPr lang="en-US" dirty="0">
                <a:solidFill>
                  <a:srgbClr val="FF0000"/>
                </a:solidFill>
                <a:hlinkClick r:id="rId5" tooltip="Code injection"/>
              </a:rPr>
              <a:t>inject</a:t>
            </a:r>
            <a:r>
              <a:rPr lang="en-US" dirty="0">
                <a:solidFill>
                  <a:srgbClr val="FF0000"/>
                </a:solidFill>
              </a:rPr>
              <a:t> </a:t>
            </a:r>
            <a:r>
              <a:rPr lang="en-US" dirty="0">
                <a:solidFill>
                  <a:srgbClr val="FF0000"/>
                </a:solidFill>
                <a:hlinkClick r:id="rId6" tooltip="Client-side script"/>
              </a:rPr>
              <a:t>client-side scripts</a:t>
            </a:r>
            <a:r>
              <a:rPr lang="en-US" dirty="0"/>
              <a:t> into </a:t>
            </a:r>
            <a:r>
              <a:rPr lang="en-US" dirty="0">
                <a:solidFill>
                  <a:srgbClr val="FF0000"/>
                </a:solidFill>
                <a:hlinkClick r:id="rId7" tooltip="Web page"/>
              </a:rPr>
              <a:t>web pages</a:t>
            </a:r>
            <a:r>
              <a:rPr lang="en-US" dirty="0"/>
              <a:t> viewed by other users. A cross-site scripting vulnerability may be used by attackers to bypass </a:t>
            </a:r>
            <a:r>
              <a:rPr lang="en-US" dirty="0">
                <a:solidFill>
                  <a:srgbClr val="FF0000"/>
                </a:solidFill>
                <a:hlinkClick r:id="rId8" tooltip="Access control"/>
              </a:rPr>
              <a:t>access controls</a:t>
            </a:r>
            <a:r>
              <a:rPr lang="en-US" dirty="0"/>
              <a:t> such as the </a:t>
            </a:r>
            <a:r>
              <a:rPr lang="en-US" dirty="0">
                <a:solidFill>
                  <a:srgbClr val="FF0000"/>
                </a:solidFill>
                <a:hlinkClick r:id="rId9" tooltip="Same-origin policy"/>
              </a:rPr>
              <a:t>same-origin policy</a:t>
            </a:r>
            <a:r>
              <a:rPr lang="en-US" dirty="0"/>
              <a:t>. Cross-site scripting carried out on websites accounted for roughly 84% of all security vulnerabilities documented by </a:t>
            </a:r>
            <a:r>
              <a:rPr lang="en-US" dirty="0">
                <a:solidFill>
                  <a:srgbClr val="FF0000"/>
                </a:solidFill>
                <a:hlinkClick r:id="rId10" tooltip="Symantec"/>
              </a:rPr>
              <a:t>Symantec</a:t>
            </a:r>
            <a:r>
              <a:rPr lang="en-US" dirty="0"/>
              <a:t> as of </a:t>
            </a:r>
            <a:r>
              <a:rPr lang="en-US" dirty="0" smtClean="0"/>
              <a:t>2007.</a:t>
            </a:r>
            <a:r>
              <a:rPr lang="en-US" baseline="30000" dirty="0"/>
              <a:t> </a:t>
            </a:r>
            <a:r>
              <a:rPr lang="en-US" dirty="0" smtClean="0"/>
              <a:t>Bug </a:t>
            </a:r>
            <a:r>
              <a:rPr lang="en-US" dirty="0"/>
              <a:t>bounty company </a:t>
            </a:r>
            <a:r>
              <a:rPr lang="en-US" dirty="0" err="1">
                <a:solidFill>
                  <a:srgbClr val="FF0000"/>
                </a:solidFill>
                <a:hlinkClick r:id="rId11" tooltip="HackerOne"/>
              </a:rPr>
              <a:t>HackerOne</a:t>
            </a:r>
            <a:r>
              <a:rPr lang="en-US" dirty="0"/>
              <a:t> in 2017 reported that XSS is still a major threat vector</a:t>
            </a:r>
            <a:r>
              <a:rPr lang="en-US" dirty="0" smtClean="0"/>
              <a:t>.</a:t>
            </a:r>
            <a:r>
              <a:rPr lang="en-US" baseline="30000" dirty="0" smtClean="0"/>
              <a:t> </a:t>
            </a:r>
            <a:r>
              <a:rPr lang="en-US" dirty="0"/>
              <a:t> XSS effects vary in range from petty nuisance to significant security risk, depending on the sensitivity of the data handled by the vulnerable site and the nature of any security mitigation implemented by the site's owner.</a:t>
            </a:r>
            <a:endParaRPr lang="en-US" dirty="0"/>
          </a:p>
        </p:txBody>
      </p:sp>
    </p:spTree>
    <p:extLst>
      <p:ext uri="{BB962C8B-B14F-4D97-AF65-F5344CB8AC3E}">
        <p14:creationId xmlns:p14="http://schemas.microsoft.com/office/powerpoint/2010/main" val="328423250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6968" y="2057400"/>
            <a:ext cx="10485563" cy="2369880"/>
          </a:xfrm>
          <a:prstGeom prst="rect">
            <a:avLst/>
          </a:prstGeom>
          <a:noFill/>
          <a:ln>
            <a:solidFill>
              <a:srgbClr val="FF0000"/>
            </a:solidFill>
          </a:ln>
          <a:effectLst>
            <a:glow rad="139700">
              <a:schemeClr val="accent6">
                <a:satMod val="175000"/>
                <a:alpha val="40000"/>
              </a:schemeClr>
            </a:glow>
          </a:effectLst>
        </p:spPr>
        <p:txBody>
          <a:bodyPr wrap="none" rtlCol="0">
            <a:spAutoFit/>
          </a:bodyPr>
          <a:lstStyle/>
          <a:p>
            <a:pPr algn="ctr"/>
            <a:endParaRPr lang="en-US" sz="3200" dirty="0" smtClean="0">
              <a:latin typeface="Eras Demi ITC" panose="020B0805030504020804" pitchFamily="34" charset="0"/>
            </a:endParaRPr>
          </a:p>
          <a:p>
            <a:pPr algn="ctr"/>
            <a:r>
              <a:rPr lang="en-US" sz="3200" dirty="0" smtClean="0">
                <a:latin typeface="Eras Demi ITC" panose="020B0805030504020804" pitchFamily="34" charset="0"/>
              </a:rPr>
              <a:t>We perform the following tests on a XSS-lab website :</a:t>
            </a:r>
            <a:endParaRPr lang="en-US" sz="2800" dirty="0" smtClean="0">
              <a:solidFill>
                <a:srgbClr val="FF0000"/>
              </a:solidFill>
              <a:latin typeface="Eras Demi ITC" panose="020B0805030504020804" pitchFamily="34" charset="0"/>
            </a:endParaRPr>
          </a:p>
          <a:p>
            <a:pPr algn="ctr"/>
            <a:endParaRPr lang="en-US" sz="2800" dirty="0" smtClean="0">
              <a:solidFill>
                <a:srgbClr val="FF0000"/>
              </a:solidFill>
              <a:latin typeface="Eras Demi ITC" panose="020B0805030504020804" pitchFamily="34" charset="0"/>
            </a:endParaRPr>
          </a:p>
          <a:p>
            <a:pPr algn="ctr"/>
            <a:r>
              <a:rPr lang="en-US" sz="2800" dirty="0" smtClean="0">
                <a:solidFill>
                  <a:srgbClr val="FF0000"/>
                </a:solidFill>
                <a:latin typeface="Eras Demi ITC" panose="020B0805030504020804" pitchFamily="34" charset="0"/>
                <a:hlinkClick r:id="rId2"/>
              </a:rPr>
              <a:t>http</a:t>
            </a:r>
            <a:r>
              <a:rPr lang="en-US" sz="2800" dirty="0">
                <a:solidFill>
                  <a:srgbClr val="FF0000"/>
                </a:solidFill>
                <a:latin typeface="Eras Demi ITC" panose="020B0805030504020804" pitchFamily="34" charset="0"/>
                <a:hlinkClick r:id="rId2"/>
              </a:rPr>
              <a:t>://leettime.net/xsslab1</a:t>
            </a:r>
            <a:r>
              <a:rPr lang="en-US" sz="2800" dirty="0" smtClean="0">
                <a:solidFill>
                  <a:srgbClr val="FF0000"/>
                </a:solidFill>
                <a:latin typeface="Eras Demi ITC" panose="020B0805030504020804" pitchFamily="34" charset="0"/>
                <a:hlinkClick r:id="rId2"/>
              </a:rPr>
              <a:t>/</a:t>
            </a:r>
            <a:endParaRPr lang="en-US" sz="2800" dirty="0" smtClean="0">
              <a:solidFill>
                <a:srgbClr val="FF0000"/>
              </a:solidFill>
              <a:latin typeface="Eras Demi ITC" panose="020B0805030504020804" pitchFamily="34" charset="0"/>
            </a:endParaRPr>
          </a:p>
          <a:p>
            <a:pPr algn="ctr"/>
            <a:endParaRPr lang="en-US" sz="2800" dirty="0" smtClean="0">
              <a:solidFill>
                <a:srgbClr val="FF0000"/>
              </a:solidFill>
              <a:latin typeface="Eras Demi ITC" panose="020B0805030504020804" pitchFamily="34" charset="0"/>
            </a:endParaRPr>
          </a:p>
        </p:txBody>
      </p:sp>
    </p:spTree>
    <p:extLst>
      <p:ext uri="{BB962C8B-B14F-4D97-AF65-F5344CB8AC3E}">
        <p14:creationId xmlns:p14="http://schemas.microsoft.com/office/powerpoint/2010/main" val="117871267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4024" y="201168"/>
            <a:ext cx="2396810" cy="523220"/>
          </a:xfrm>
          <a:prstGeom prst="rect">
            <a:avLst/>
          </a:prstGeom>
          <a:noFill/>
          <a:ln>
            <a:solidFill>
              <a:srgbClr val="FF0000"/>
            </a:solidFill>
          </a:ln>
          <a:effectLst>
            <a:glow rad="139700">
              <a:schemeClr val="accent6">
                <a:satMod val="175000"/>
                <a:alpha val="40000"/>
              </a:schemeClr>
            </a:glow>
          </a:effectLst>
        </p:spPr>
        <p:txBody>
          <a:bodyPr wrap="none" rtlCol="0">
            <a:spAutoFit/>
          </a:bodyPr>
          <a:lstStyle/>
          <a:p>
            <a:r>
              <a:rPr lang="en-US" sz="2800" b="1" u="sng" dirty="0" smtClean="0">
                <a:solidFill>
                  <a:srgbClr val="FF0000"/>
                </a:solidFill>
                <a:latin typeface="Eras Demi ITC" panose="020B0805030504020804" pitchFamily="34" charset="0"/>
              </a:rPr>
              <a:t>Challenge 1: </a:t>
            </a:r>
            <a:endParaRPr lang="en-US" sz="2800" b="1" u="sng" dirty="0">
              <a:solidFill>
                <a:srgbClr val="FF0000"/>
              </a:solidFill>
              <a:latin typeface="Eras Demi ITC" panose="020B0805030504020804" pitchFamily="34"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0545" t="57373" r="21636" b="19193"/>
          <a:stretch/>
        </p:blipFill>
        <p:spPr>
          <a:xfrm>
            <a:off x="539496" y="1084687"/>
            <a:ext cx="5815584" cy="1325880"/>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091" t="56404" r="34909" b="28404"/>
          <a:stretch/>
        </p:blipFill>
        <p:spPr>
          <a:xfrm>
            <a:off x="6355080" y="2850984"/>
            <a:ext cx="5072732" cy="1398348"/>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6637" t="31191" r="36636" b="30344"/>
          <a:stretch/>
        </p:blipFill>
        <p:spPr>
          <a:xfrm>
            <a:off x="2075688" y="4290587"/>
            <a:ext cx="2688336" cy="2176272"/>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6965540" y="1084687"/>
            <a:ext cx="4462272" cy="923330"/>
          </a:xfrm>
          <a:prstGeom prst="rect">
            <a:avLst/>
          </a:prstGeom>
          <a:noFill/>
        </p:spPr>
        <p:txBody>
          <a:bodyPr wrap="square" rtlCol="0">
            <a:spAutoFit/>
          </a:bodyPr>
          <a:lstStyle/>
          <a:p>
            <a:pPr algn="r"/>
            <a:r>
              <a:rPr lang="en-US" b="1" dirty="0" smtClean="0">
                <a:solidFill>
                  <a:srgbClr val="FF0000"/>
                </a:solidFill>
                <a:latin typeface="Arial Black" panose="020B0A04020102020204" pitchFamily="34" charset="0"/>
              </a:rPr>
              <a:t>Step 1: </a:t>
            </a:r>
          </a:p>
          <a:p>
            <a:pPr algn="r"/>
            <a:r>
              <a:rPr lang="en-US" dirty="0" smtClean="0"/>
              <a:t>Enter something. Here it reflects back the input.</a:t>
            </a:r>
            <a:endParaRPr lang="en-US" dirty="0"/>
          </a:p>
        </p:txBody>
      </p:sp>
      <p:sp>
        <p:nvSpPr>
          <p:cNvPr id="9" name="TextBox 8"/>
          <p:cNvSpPr txBox="1"/>
          <p:nvPr/>
        </p:nvSpPr>
        <p:spPr>
          <a:xfrm>
            <a:off x="626364" y="3180452"/>
            <a:ext cx="5586984" cy="646331"/>
          </a:xfrm>
          <a:prstGeom prst="rect">
            <a:avLst/>
          </a:prstGeom>
          <a:noFill/>
        </p:spPr>
        <p:txBody>
          <a:bodyPr wrap="square" rtlCol="0">
            <a:spAutoFit/>
          </a:bodyPr>
          <a:lstStyle/>
          <a:p>
            <a:r>
              <a:rPr lang="en-US" b="1" dirty="0">
                <a:solidFill>
                  <a:srgbClr val="FF0000"/>
                </a:solidFill>
                <a:latin typeface="Arial Black" panose="020B0A04020102020204" pitchFamily="34" charset="0"/>
              </a:rPr>
              <a:t>Step </a:t>
            </a:r>
            <a:r>
              <a:rPr lang="en-US" b="1" dirty="0" smtClean="0">
                <a:solidFill>
                  <a:srgbClr val="FF0000"/>
                </a:solidFill>
                <a:latin typeface="Arial Black" panose="020B0A04020102020204" pitchFamily="34" charset="0"/>
              </a:rPr>
              <a:t>2: </a:t>
            </a:r>
            <a:endParaRPr lang="en-US" b="1" dirty="0">
              <a:solidFill>
                <a:srgbClr val="FF0000"/>
              </a:solidFill>
              <a:latin typeface="Arial Black" panose="020B0A04020102020204" pitchFamily="34" charset="0"/>
            </a:endParaRPr>
          </a:p>
          <a:p>
            <a:r>
              <a:rPr lang="en-US" dirty="0" smtClean="0"/>
              <a:t>Use a </a:t>
            </a:r>
            <a:r>
              <a:rPr lang="en-US" dirty="0" err="1" smtClean="0"/>
              <a:t>javascript</a:t>
            </a:r>
            <a:r>
              <a:rPr lang="en-US" dirty="0" smtClean="0"/>
              <a:t> code – &lt;script&gt;alert(1)&lt;/script&gt;</a:t>
            </a:r>
            <a:endParaRPr lang="en-US" dirty="0"/>
          </a:p>
        </p:txBody>
      </p:sp>
      <p:sp>
        <p:nvSpPr>
          <p:cNvPr id="10" name="TextBox 9"/>
          <p:cNvSpPr txBox="1"/>
          <p:nvPr/>
        </p:nvSpPr>
        <p:spPr>
          <a:xfrm>
            <a:off x="5803741" y="4866631"/>
            <a:ext cx="3087705" cy="646331"/>
          </a:xfrm>
          <a:prstGeom prst="rect">
            <a:avLst/>
          </a:prstGeom>
          <a:noFill/>
        </p:spPr>
        <p:txBody>
          <a:bodyPr wrap="none" rtlCol="0">
            <a:spAutoFit/>
          </a:bodyPr>
          <a:lstStyle/>
          <a:p>
            <a:pPr algn="r"/>
            <a:r>
              <a:rPr lang="en-US" b="1" dirty="0" smtClean="0">
                <a:solidFill>
                  <a:srgbClr val="FF0000"/>
                </a:solidFill>
                <a:latin typeface="Arial Black" panose="020B0A04020102020204" pitchFamily="34" charset="0"/>
              </a:rPr>
              <a:t>Step 3:</a:t>
            </a:r>
          </a:p>
          <a:p>
            <a:pPr algn="r"/>
            <a:r>
              <a:rPr lang="en-US" dirty="0" smtClean="0"/>
              <a:t>It is executed successfully.</a:t>
            </a:r>
          </a:p>
        </p:txBody>
      </p:sp>
    </p:spTree>
    <p:extLst>
      <p:ext uri="{BB962C8B-B14F-4D97-AF65-F5344CB8AC3E}">
        <p14:creationId xmlns:p14="http://schemas.microsoft.com/office/powerpoint/2010/main" val="4825137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4024" y="201168"/>
            <a:ext cx="2396810" cy="523220"/>
          </a:xfrm>
          <a:prstGeom prst="rect">
            <a:avLst/>
          </a:prstGeom>
          <a:noFill/>
          <a:ln>
            <a:solidFill>
              <a:srgbClr val="FF0000"/>
            </a:solidFill>
          </a:ln>
          <a:effectLst>
            <a:glow rad="139700">
              <a:schemeClr val="accent6">
                <a:satMod val="175000"/>
                <a:alpha val="40000"/>
              </a:schemeClr>
            </a:glow>
          </a:effectLst>
        </p:spPr>
        <p:txBody>
          <a:bodyPr wrap="none" rtlCol="0">
            <a:spAutoFit/>
          </a:bodyPr>
          <a:lstStyle/>
          <a:p>
            <a:r>
              <a:rPr lang="en-US" sz="2800" b="1" u="sng" dirty="0" smtClean="0">
                <a:solidFill>
                  <a:srgbClr val="FF0000"/>
                </a:solidFill>
                <a:latin typeface="Eras Demi ITC" panose="020B0805030504020804" pitchFamily="34" charset="0"/>
              </a:rPr>
              <a:t>Challenge 2: </a:t>
            </a:r>
            <a:endParaRPr lang="en-US" sz="2800" b="1" u="sng" dirty="0">
              <a:solidFill>
                <a:srgbClr val="FF0000"/>
              </a:solidFill>
              <a:latin typeface="Eras Demi ITC" panose="020B0805030504020804"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2909" t="54788" r="34272" b="20970"/>
          <a:stretch/>
        </p:blipFill>
        <p:spPr>
          <a:xfrm>
            <a:off x="649224" y="1207008"/>
            <a:ext cx="3657600" cy="1519778"/>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5861845" y="1252728"/>
            <a:ext cx="5257259" cy="954107"/>
          </a:xfrm>
          <a:prstGeom prst="rect">
            <a:avLst/>
          </a:prstGeom>
          <a:noFill/>
        </p:spPr>
        <p:txBody>
          <a:bodyPr wrap="square" rtlCol="0">
            <a:spAutoFit/>
          </a:bodyPr>
          <a:lstStyle/>
          <a:p>
            <a:pPr algn="r"/>
            <a:r>
              <a:rPr lang="en-US" sz="2000" dirty="0" smtClean="0">
                <a:solidFill>
                  <a:srgbClr val="FF0000"/>
                </a:solidFill>
                <a:latin typeface="Arial Black" panose="020B0A04020102020204" pitchFamily="34" charset="0"/>
              </a:rPr>
              <a:t>Step 1:</a:t>
            </a:r>
          </a:p>
          <a:p>
            <a:pPr algn="r"/>
            <a:r>
              <a:rPr lang="en-US" dirty="0" smtClean="0"/>
              <a:t>Enter something. Now if it does not reflects our input, go to View Source code.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880" t="53010" r="40182" b="37131"/>
          <a:stretch/>
        </p:blipFill>
        <p:spPr>
          <a:xfrm>
            <a:off x="5053990" y="3140508"/>
            <a:ext cx="6872967" cy="954328"/>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420624" y="3166317"/>
            <a:ext cx="4718304" cy="954107"/>
          </a:xfrm>
          <a:prstGeom prst="rect">
            <a:avLst/>
          </a:prstGeom>
          <a:noFill/>
        </p:spPr>
        <p:txBody>
          <a:bodyPr wrap="square" rtlCol="0">
            <a:spAutoFit/>
          </a:bodyPr>
          <a:lstStyle/>
          <a:p>
            <a:r>
              <a:rPr lang="en-US" sz="2000" dirty="0" smtClean="0">
                <a:solidFill>
                  <a:srgbClr val="FF0000"/>
                </a:solidFill>
                <a:latin typeface="Arial Black" panose="020B0A04020102020204" pitchFamily="34" charset="0"/>
              </a:rPr>
              <a:t>Step 2:</a:t>
            </a:r>
          </a:p>
          <a:p>
            <a:r>
              <a:rPr lang="en-US" dirty="0" smtClean="0"/>
              <a:t>See where the input is present. In our case it is enclosed within &lt;&gt;.</a:t>
            </a:r>
            <a:endParaRPr lang="en-US"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5727" t="53657" r="33727" b="31798"/>
          <a:stretch/>
        </p:blipFill>
        <p:spPr>
          <a:xfrm>
            <a:off x="649224" y="4848552"/>
            <a:ext cx="4642714" cy="1243584"/>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7160834" y="4974335"/>
            <a:ext cx="3721067" cy="992017"/>
          </a:xfrm>
          <a:prstGeom prst="rect">
            <a:avLst/>
          </a:prstGeom>
          <a:noFill/>
        </p:spPr>
        <p:txBody>
          <a:bodyPr wrap="square" rtlCol="0">
            <a:spAutoFit/>
          </a:bodyPr>
          <a:lstStyle/>
          <a:p>
            <a:r>
              <a:rPr lang="en-US" sz="2000" dirty="0" smtClean="0">
                <a:solidFill>
                  <a:srgbClr val="FF0000"/>
                </a:solidFill>
                <a:latin typeface="Arial Black" panose="020B0A04020102020204" pitchFamily="34" charset="0"/>
              </a:rPr>
              <a:t>Step 3:</a:t>
            </a:r>
          </a:p>
          <a:p>
            <a:r>
              <a:rPr lang="en-US" dirty="0" smtClean="0"/>
              <a:t>Our new payload will be- </a:t>
            </a:r>
          </a:p>
          <a:p>
            <a:r>
              <a:rPr lang="en-US" dirty="0" smtClean="0"/>
              <a:t>&gt;&lt;script&gt;alert(1)&lt;/script&gt;</a:t>
            </a:r>
            <a:endParaRPr lang="en-US" dirty="0"/>
          </a:p>
        </p:txBody>
      </p:sp>
    </p:spTree>
    <p:extLst>
      <p:ext uri="{BB962C8B-B14F-4D97-AF65-F5344CB8AC3E}">
        <p14:creationId xmlns:p14="http://schemas.microsoft.com/office/powerpoint/2010/main" val="1626329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4020" y="295792"/>
            <a:ext cx="2396810" cy="523220"/>
          </a:xfrm>
          <a:prstGeom prst="rect">
            <a:avLst/>
          </a:prstGeom>
          <a:noFill/>
          <a:ln>
            <a:solidFill>
              <a:srgbClr val="FF0000"/>
            </a:solidFill>
          </a:ln>
          <a:effectLst>
            <a:glow rad="139700">
              <a:schemeClr val="accent6">
                <a:satMod val="175000"/>
                <a:alpha val="40000"/>
              </a:schemeClr>
            </a:glow>
          </a:effectLst>
        </p:spPr>
        <p:txBody>
          <a:bodyPr wrap="none" rtlCol="0">
            <a:spAutoFit/>
          </a:bodyPr>
          <a:lstStyle/>
          <a:p>
            <a:r>
              <a:rPr lang="en-US" sz="2800" b="1" u="sng" dirty="0" smtClean="0">
                <a:solidFill>
                  <a:srgbClr val="FF0000"/>
                </a:solidFill>
                <a:latin typeface="Eras Demi ITC" panose="020B0805030504020804" pitchFamily="34" charset="0"/>
              </a:rPr>
              <a:t>Challenge 3: </a:t>
            </a:r>
            <a:endParaRPr lang="en-US" sz="2800" b="1" u="sng" dirty="0">
              <a:solidFill>
                <a:srgbClr val="FF0000"/>
              </a:solidFill>
              <a:latin typeface="Eras Demi ITC" panose="020B0805030504020804"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454" t="51677" r="35273" b="35717"/>
          <a:stretch/>
        </p:blipFill>
        <p:spPr>
          <a:xfrm>
            <a:off x="1079529" y="1454144"/>
            <a:ext cx="9765793" cy="1299884"/>
          </a:xfrm>
          <a:prstGeom prst="round2DiagRect">
            <a:avLst>
              <a:gd name="adj1" fmla="val 16667"/>
              <a:gd name="adj2" fmla="val 0"/>
            </a:avLst>
          </a:prstGeom>
          <a:ln w="88900" cap="sq">
            <a:solidFill>
              <a:srgbClr val="FFFFFF"/>
            </a:solidFill>
            <a:miter lim="800000"/>
          </a:ln>
          <a:effectLst>
            <a:glow rad="228600">
              <a:schemeClr val="accent6">
                <a:satMod val="175000"/>
                <a:alpha val="40000"/>
              </a:schemeClr>
            </a:glow>
            <a:outerShdw blurRad="254000" algn="tl" rotWithShape="0">
              <a:srgbClr val="000000">
                <a:alpha val="43000"/>
              </a:srgbClr>
            </a:outerShdw>
          </a:effec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5182" t="53621" r="29727" b="31349"/>
          <a:stretch/>
        </p:blipFill>
        <p:spPr>
          <a:xfrm>
            <a:off x="2831344" y="4297680"/>
            <a:ext cx="6262165" cy="1508760"/>
          </a:xfrm>
          <a:prstGeom prst="round2DiagRect">
            <a:avLst>
              <a:gd name="adj1" fmla="val 16667"/>
              <a:gd name="adj2" fmla="val 0"/>
            </a:avLst>
          </a:prstGeom>
          <a:ln w="88900" cap="sq">
            <a:solidFill>
              <a:srgbClr val="FFFFFF"/>
            </a:solidFill>
            <a:miter lim="800000"/>
          </a:ln>
          <a:effectLst>
            <a:glow rad="228600">
              <a:schemeClr val="accent6">
                <a:satMod val="175000"/>
                <a:alpha val="40000"/>
              </a:schemeClr>
            </a:glow>
            <a:outerShdw blurRad="254000" algn="tl" rotWithShape="0">
              <a:srgbClr val="000000">
                <a:alpha val="43000"/>
              </a:srgbClr>
            </a:outerShdw>
          </a:effectLst>
        </p:spPr>
      </p:pic>
      <p:sp>
        <p:nvSpPr>
          <p:cNvPr id="5" name="TextBox 4"/>
          <p:cNvSpPr txBox="1"/>
          <p:nvPr/>
        </p:nvSpPr>
        <p:spPr>
          <a:xfrm>
            <a:off x="0" y="3000828"/>
            <a:ext cx="12192000" cy="400110"/>
          </a:xfrm>
          <a:prstGeom prst="rect">
            <a:avLst/>
          </a:prstGeom>
          <a:noFill/>
        </p:spPr>
        <p:txBody>
          <a:bodyPr wrap="square" rtlCol="0">
            <a:spAutoFit/>
          </a:bodyPr>
          <a:lstStyle/>
          <a:p>
            <a:pPr algn="ctr"/>
            <a:r>
              <a:rPr lang="en-US" sz="2000" dirty="0">
                <a:latin typeface="Arial Black" panose="020B0A04020102020204" pitchFamily="34" charset="0"/>
              </a:rPr>
              <a:t>~</a:t>
            </a:r>
            <a:r>
              <a:rPr lang="en-US" sz="2000" dirty="0" smtClean="0">
                <a:latin typeface="Arial Black" panose="020B0A04020102020204" pitchFamily="34" charset="0"/>
              </a:rPr>
              <a:t>In this challenge, we go to source code to find out that the input is present in “”.</a:t>
            </a:r>
            <a:endParaRPr lang="en-US" sz="2000" dirty="0">
              <a:latin typeface="Arial Black" panose="020B0A04020102020204" pitchFamily="34" charset="0"/>
            </a:endParaRPr>
          </a:p>
        </p:txBody>
      </p:sp>
      <p:sp>
        <p:nvSpPr>
          <p:cNvPr id="6" name="TextBox 5"/>
          <p:cNvSpPr txBox="1"/>
          <p:nvPr/>
        </p:nvSpPr>
        <p:spPr>
          <a:xfrm>
            <a:off x="0" y="6062472"/>
            <a:ext cx="12192000" cy="369332"/>
          </a:xfrm>
          <a:prstGeom prst="rect">
            <a:avLst/>
          </a:prstGeom>
          <a:noFill/>
        </p:spPr>
        <p:txBody>
          <a:bodyPr wrap="square" rtlCol="0">
            <a:spAutoFit/>
          </a:bodyPr>
          <a:lstStyle/>
          <a:p>
            <a:pPr algn="ctr"/>
            <a:r>
              <a:rPr lang="en-US" dirty="0" smtClean="0">
                <a:latin typeface="Arial Black" panose="020B0A04020102020204" pitchFamily="34" charset="0"/>
              </a:rPr>
              <a:t>~Hence, our payload must close the “. So our payload would be – “&lt;script&gt;alert(1)&lt;/script&gt;</a:t>
            </a:r>
            <a:endParaRPr lang="en-US" dirty="0">
              <a:latin typeface="Arial Black" panose="020B0A04020102020204" pitchFamily="34" charset="0"/>
            </a:endParaRPr>
          </a:p>
        </p:txBody>
      </p:sp>
      <p:sp>
        <p:nvSpPr>
          <p:cNvPr id="8" name="Oval 7"/>
          <p:cNvSpPr/>
          <p:nvPr/>
        </p:nvSpPr>
        <p:spPr>
          <a:xfrm>
            <a:off x="7918704" y="1304897"/>
            <a:ext cx="1344168" cy="1240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7069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736" y="279783"/>
            <a:ext cx="2396810" cy="523220"/>
          </a:xfrm>
          <a:prstGeom prst="rect">
            <a:avLst/>
          </a:prstGeom>
          <a:noFill/>
          <a:ln>
            <a:solidFill>
              <a:srgbClr val="FF0000"/>
            </a:solidFill>
          </a:ln>
          <a:effectLst>
            <a:glow rad="139700">
              <a:schemeClr val="accent6">
                <a:satMod val="175000"/>
                <a:alpha val="40000"/>
              </a:schemeClr>
            </a:glow>
          </a:effectLst>
        </p:spPr>
        <p:txBody>
          <a:bodyPr wrap="none" rtlCol="0">
            <a:spAutoFit/>
          </a:bodyPr>
          <a:lstStyle/>
          <a:p>
            <a:r>
              <a:rPr lang="en-US" sz="2800" b="1" u="sng" dirty="0" smtClean="0">
                <a:solidFill>
                  <a:srgbClr val="FF0000"/>
                </a:solidFill>
                <a:latin typeface="Eras Demi ITC" panose="020B0805030504020804" pitchFamily="34" charset="0"/>
              </a:rPr>
              <a:t>Challenge 4: </a:t>
            </a:r>
            <a:endParaRPr lang="en-US" sz="2800" b="1" u="sng" dirty="0">
              <a:solidFill>
                <a:srgbClr val="FF0000"/>
              </a:solidFill>
              <a:latin typeface="Eras Demi ITC" panose="020B0805030504020804"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546" t="51134" r="37727" b="37714"/>
          <a:stretch/>
        </p:blipFill>
        <p:spPr>
          <a:xfrm>
            <a:off x="1106421" y="1334468"/>
            <a:ext cx="9858557" cy="1243584"/>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727" t="53495" r="30182" b="30990"/>
          <a:stretch/>
        </p:blipFill>
        <p:spPr>
          <a:xfrm>
            <a:off x="3296594" y="4168551"/>
            <a:ext cx="5478209" cy="1362456"/>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0" y="2907792"/>
            <a:ext cx="12192000" cy="400110"/>
          </a:xfrm>
          <a:prstGeom prst="rect">
            <a:avLst/>
          </a:prstGeom>
          <a:noFill/>
        </p:spPr>
        <p:txBody>
          <a:bodyPr wrap="square" rtlCol="0">
            <a:spAutoFit/>
          </a:bodyPr>
          <a:lstStyle/>
          <a:p>
            <a:pPr algn="ctr"/>
            <a:r>
              <a:rPr lang="en-US" sz="2000" dirty="0">
                <a:latin typeface="Arial Black" panose="020B0A04020102020204" pitchFamily="34" charset="0"/>
              </a:rPr>
              <a:t>~</a:t>
            </a:r>
            <a:r>
              <a:rPr lang="en-US" sz="2000" dirty="0" smtClean="0">
                <a:latin typeface="Arial Black" panose="020B0A04020102020204" pitchFamily="34" charset="0"/>
              </a:rPr>
              <a:t>In this challenge, we go to source code to find out that the input is present in ‘’.</a:t>
            </a:r>
            <a:endParaRPr lang="en-US" sz="2000" dirty="0">
              <a:latin typeface="Arial Black" panose="020B0A04020102020204" pitchFamily="34" charset="0"/>
            </a:endParaRPr>
          </a:p>
        </p:txBody>
      </p:sp>
      <p:sp>
        <p:nvSpPr>
          <p:cNvPr id="6" name="TextBox 5"/>
          <p:cNvSpPr txBox="1"/>
          <p:nvPr/>
        </p:nvSpPr>
        <p:spPr>
          <a:xfrm>
            <a:off x="0" y="6062472"/>
            <a:ext cx="12192000" cy="369332"/>
          </a:xfrm>
          <a:prstGeom prst="rect">
            <a:avLst/>
          </a:prstGeom>
          <a:noFill/>
        </p:spPr>
        <p:txBody>
          <a:bodyPr wrap="square" rtlCol="0">
            <a:spAutoFit/>
          </a:bodyPr>
          <a:lstStyle/>
          <a:p>
            <a:pPr algn="ctr"/>
            <a:r>
              <a:rPr lang="en-US" dirty="0" smtClean="0">
                <a:latin typeface="Arial Black" panose="020B0A04020102020204" pitchFamily="34" charset="0"/>
              </a:rPr>
              <a:t>~Hence, our payload must close the ‘. So our payload would be – ‘&lt;script&gt;alert(1)&lt;/script&gt;</a:t>
            </a:r>
            <a:endParaRPr lang="en-US" dirty="0">
              <a:latin typeface="Arial Black" panose="020B0A04020102020204" pitchFamily="34" charset="0"/>
            </a:endParaRPr>
          </a:p>
        </p:txBody>
      </p:sp>
    </p:spTree>
    <p:extLst>
      <p:ext uri="{BB962C8B-B14F-4D97-AF65-F5344CB8AC3E}">
        <p14:creationId xmlns:p14="http://schemas.microsoft.com/office/powerpoint/2010/main" val="4911749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93804" y="530842"/>
            <a:ext cx="3057247" cy="523220"/>
          </a:xfrm>
          <a:prstGeom prst="rect">
            <a:avLst/>
          </a:prstGeom>
          <a:noFill/>
          <a:ln>
            <a:solidFill>
              <a:srgbClr val="FF0000"/>
            </a:solidFill>
          </a:ln>
          <a:effectLst>
            <a:glow rad="139700">
              <a:schemeClr val="accent6">
                <a:satMod val="175000"/>
                <a:alpha val="40000"/>
              </a:schemeClr>
            </a:glow>
          </a:effectLst>
        </p:spPr>
        <p:txBody>
          <a:bodyPr wrap="none" rtlCol="0">
            <a:spAutoFit/>
          </a:bodyPr>
          <a:lstStyle/>
          <a:p>
            <a:r>
              <a:rPr lang="en-US" sz="2800" b="1" u="sng" dirty="0" smtClean="0">
                <a:solidFill>
                  <a:srgbClr val="FF0000"/>
                </a:solidFill>
                <a:latin typeface="Eras Demi ITC" panose="020B0805030504020804" pitchFamily="34" charset="0"/>
              </a:rPr>
              <a:t>Challenge</a:t>
            </a:r>
            <a:r>
              <a:rPr lang="en-US" sz="2800" b="1" dirty="0" smtClean="0">
                <a:solidFill>
                  <a:srgbClr val="FF0000"/>
                </a:solidFill>
                <a:latin typeface="Eras Demi ITC" panose="020B0805030504020804" pitchFamily="34" charset="0"/>
              </a:rPr>
              <a:t> 5 &amp; 6: </a:t>
            </a:r>
            <a:endParaRPr lang="en-US" sz="2800" b="1" dirty="0">
              <a:solidFill>
                <a:srgbClr val="FF0000"/>
              </a:solidFill>
              <a:latin typeface="Eras Demi ITC" panose="020B0805030504020804"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79" t="63379" r="60959" b="23758"/>
          <a:stretch/>
        </p:blipFill>
        <p:spPr>
          <a:xfrm>
            <a:off x="2097780" y="1577024"/>
            <a:ext cx="7669763" cy="1473503"/>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097" t="53537" r="31765" b="30961"/>
          <a:stretch/>
        </p:blipFill>
        <p:spPr>
          <a:xfrm>
            <a:off x="2844227" y="3993499"/>
            <a:ext cx="6176867" cy="1577789"/>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0" y="3204157"/>
            <a:ext cx="12192000" cy="369332"/>
          </a:xfrm>
          <a:prstGeom prst="rect">
            <a:avLst/>
          </a:prstGeom>
          <a:noFill/>
        </p:spPr>
        <p:txBody>
          <a:bodyPr wrap="square" rtlCol="0">
            <a:spAutoFit/>
          </a:bodyPr>
          <a:lstStyle/>
          <a:p>
            <a:pPr algn="ctr"/>
            <a:r>
              <a:rPr lang="en-US" dirty="0">
                <a:latin typeface="Arial Black" panose="020B0A04020102020204" pitchFamily="34" charset="0"/>
              </a:rPr>
              <a:t>~</a:t>
            </a:r>
            <a:r>
              <a:rPr lang="en-US" dirty="0" smtClean="0">
                <a:latin typeface="Arial Black" panose="020B0A04020102020204" pitchFamily="34" charset="0"/>
              </a:rPr>
              <a:t>In this challenge, we go to source code to find out that the input is present in &lt;script&gt; tag.</a:t>
            </a:r>
            <a:endParaRPr lang="en-US" dirty="0">
              <a:latin typeface="Arial Black" panose="020B0A04020102020204" pitchFamily="34" charset="0"/>
            </a:endParaRPr>
          </a:p>
        </p:txBody>
      </p:sp>
      <p:sp>
        <p:nvSpPr>
          <p:cNvPr id="6" name="TextBox 5"/>
          <p:cNvSpPr txBox="1"/>
          <p:nvPr/>
        </p:nvSpPr>
        <p:spPr>
          <a:xfrm>
            <a:off x="0" y="5801214"/>
            <a:ext cx="12192000" cy="646331"/>
          </a:xfrm>
          <a:prstGeom prst="rect">
            <a:avLst/>
          </a:prstGeom>
          <a:noFill/>
        </p:spPr>
        <p:txBody>
          <a:bodyPr wrap="square" rtlCol="0">
            <a:spAutoFit/>
          </a:bodyPr>
          <a:lstStyle/>
          <a:p>
            <a:pPr algn="ctr"/>
            <a:r>
              <a:rPr lang="en-US" dirty="0" smtClean="0">
                <a:latin typeface="Arial Black" panose="020B0A04020102020204" pitchFamily="34" charset="0"/>
              </a:rPr>
              <a:t>~Hence, our payload must close the &lt;script&gt; tag.</a:t>
            </a:r>
          </a:p>
          <a:p>
            <a:pPr algn="ctr"/>
            <a:r>
              <a:rPr lang="en-US" dirty="0" smtClean="0">
                <a:latin typeface="Arial Black" panose="020B0A04020102020204" pitchFamily="34" charset="0"/>
              </a:rPr>
              <a:t>So our payload would be – &lt;/script&gt;&lt;script&gt;alert(1)&lt;/script&gt;</a:t>
            </a:r>
            <a:endParaRPr lang="en-US" dirty="0">
              <a:latin typeface="Arial Black" panose="020B0A04020102020204" pitchFamily="34" charset="0"/>
            </a:endParaRPr>
          </a:p>
        </p:txBody>
      </p:sp>
    </p:spTree>
    <p:extLst>
      <p:ext uri="{BB962C8B-B14F-4D97-AF65-F5344CB8AC3E}">
        <p14:creationId xmlns:p14="http://schemas.microsoft.com/office/powerpoint/2010/main" val="66968221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5516" y="465413"/>
            <a:ext cx="3057247" cy="523220"/>
          </a:xfrm>
          <a:prstGeom prst="rect">
            <a:avLst/>
          </a:prstGeom>
          <a:noFill/>
          <a:ln>
            <a:solidFill>
              <a:srgbClr val="FF0000"/>
            </a:solidFill>
          </a:ln>
          <a:effectLst>
            <a:glow rad="139700">
              <a:schemeClr val="accent6">
                <a:satMod val="175000"/>
                <a:alpha val="40000"/>
              </a:schemeClr>
            </a:glow>
          </a:effectLst>
        </p:spPr>
        <p:txBody>
          <a:bodyPr wrap="none" rtlCol="0">
            <a:spAutoFit/>
          </a:bodyPr>
          <a:lstStyle/>
          <a:p>
            <a:r>
              <a:rPr lang="en-US" sz="2800" b="1" u="sng" dirty="0" smtClean="0">
                <a:solidFill>
                  <a:srgbClr val="FF0000"/>
                </a:solidFill>
                <a:latin typeface="Eras Demi ITC" panose="020B0805030504020804" pitchFamily="34" charset="0"/>
              </a:rPr>
              <a:t>Challenge</a:t>
            </a:r>
            <a:r>
              <a:rPr lang="en-US" sz="2800" b="1" dirty="0" smtClean="0">
                <a:solidFill>
                  <a:srgbClr val="FF0000"/>
                </a:solidFill>
                <a:latin typeface="Eras Demi ITC" panose="020B0805030504020804" pitchFamily="34" charset="0"/>
              </a:rPr>
              <a:t> 7 &amp; 8: </a:t>
            </a:r>
            <a:endParaRPr lang="en-US" sz="2800" b="1" dirty="0">
              <a:solidFill>
                <a:srgbClr val="FF0000"/>
              </a:solidFill>
              <a:latin typeface="Eras Demi ITC" panose="020B0805030504020804"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727" t="52712" r="29273" b="33066"/>
          <a:stretch/>
        </p:blipFill>
        <p:spPr>
          <a:xfrm>
            <a:off x="1006943" y="1421973"/>
            <a:ext cx="9738360" cy="1298448"/>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418" t="52969" r="26946" b="32001"/>
          <a:stretch/>
        </p:blipFill>
        <p:spPr>
          <a:xfrm>
            <a:off x="2935224" y="3981161"/>
            <a:ext cx="6137829" cy="1276998"/>
          </a:xfrm>
          <a:prstGeom prst="snip2DiagRect">
            <a:avLst/>
          </a:prstGeom>
          <a:solidFill>
            <a:srgbClr val="FFFFFF">
              <a:shade val="85000"/>
            </a:srgbClr>
          </a:solidFill>
          <a:ln w="88900" cap="sq">
            <a:solidFill>
              <a:srgbClr val="FFFFFF"/>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512064" y="2857022"/>
            <a:ext cx="11457432" cy="923330"/>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dirty="0" smtClean="0"/>
              <a:t>We go to source code to see why our payload did not work.</a:t>
            </a:r>
          </a:p>
          <a:p>
            <a:pPr marL="285750" indent="-285750">
              <a:buClr>
                <a:srgbClr val="FF0000"/>
              </a:buClr>
              <a:buFont typeface="Wingdings" panose="05000000000000000000" pitchFamily="2" charset="2"/>
              <a:buChar char="Ø"/>
            </a:pPr>
            <a:r>
              <a:rPr lang="en-US" dirty="0" smtClean="0"/>
              <a:t>When keyboard input becomes a string value we use onmouseover=alert(1) payload which is used to give input through mouse. </a:t>
            </a:r>
            <a:endParaRPr lang="en-US" dirty="0"/>
          </a:p>
        </p:txBody>
      </p:sp>
      <p:sp>
        <p:nvSpPr>
          <p:cNvPr id="7" name="TextBox 6"/>
          <p:cNvSpPr txBox="1"/>
          <p:nvPr/>
        </p:nvSpPr>
        <p:spPr>
          <a:xfrm>
            <a:off x="603504" y="5458968"/>
            <a:ext cx="9857232" cy="1200329"/>
          </a:xfrm>
          <a:prstGeom prst="rect">
            <a:avLst/>
          </a:prstGeom>
          <a:noFill/>
        </p:spPr>
        <p:txBody>
          <a:bodyPr wrap="square" rtlCol="0">
            <a:spAutoFit/>
          </a:bodyPr>
          <a:lstStyle/>
          <a:p>
            <a:pPr marL="285750" indent="-285750">
              <a:buClr>
                <a:srgbClr val="FF0000"/>
              </a:buClr>
              <a:buFont typeface="Wingdings" panose="05000000000000000000" pitchFamily="2" charset="2"/>
              <a:buChar char="Ø"/>
            </a:pPr>
            <a:r>
              <a:rPr lang="en-US" dirty="0" smtClean="0"/>
              <a:t>Hence, in this case our payload is ‘onmouseover=‘alert(1) – since the input is enclosed within ‘’</a:t>
            </a:r>
          </a:p>
          <a:p>
            <a:pPr marL="285750" indent="-285750">
              <a:buClr>
                <a:srgbClr val="FF0000"/>
              </a:buClr>
              <a:buFont typeface="Wingdings" panose="05000000000000000000" pitchFamily="2" charset="2"/>
              <a:buChar char="Ø"/>
            </a:pPr>
            <a:r>
              <a:rPr lang="en-US" dirty="0" smtClean="0"/>
              <a:t>Now, after we use the payload we need to move to mouse cursor to the input field to make our payload because it takes input through mouse.</a:t>
            </a:r>
          </a:p>
        </p:txBody>
      </p:sp>
    </p:spTree>
    <p:extLst>
      <p:ext uri="{BB962C8B-B14F-4D97-AF65-F5344CB8AC3E}">
        <p14:creationId xmlns:p14="http://schemas.microsoft.com/office/powerpoint/2010/main" val="229990863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65</TotalTime>
  <Words>366</Words>
  <Application>Microsoft Office PowerPoint</Application>
  <PresentationFormat>Widescreen</PresentationFormat>
  <Paragraphs>43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Arial Black</vt:lpstr>
      <vt:lpstr>Cambria Math</vt:lpstr>
      <vt:lpstr>Century Gothic</vt:lpstr>
      <vt:lpstr>Eras Demi ITC</vt:lpstr>
      <vt:lpstr>Verdana</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Shashi Official</dc:creator>
  <cp:lastModifiedBy>Shashi Official</cp:lastModifiedBy>
  <cp:revision>23</cp:revision>
  <dcterms:created xsi:type="dcterms:W3CDTF">2018-12-30T08:41:05Z</dcterms:created>
  <dcterms:modified xsi:type="dcterms:W3CDTF">2018-12-30T11:00:40Z</dcterms:modified>
</cp:coreProperties>
</file>